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</p:sldIdLst>
  <p:sldSz cy="5143500" cx="9144000"/>
  <p:notesSz cx="6858000" cy="9144000"/>
  <p:embeddedFontLst>
    <p:embeddedFont>
      <p:font typeface="Gill Sans"/>
      <p:regular r:id="rId12"/>
      <p:bold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2E9E67F7-6CA8-4B7A-82B8-6E85787F9F5B}">
  <a:tblStyle styleId="{2E9E67F7-6CA8-4B7A-82B8-6E85787F9F5B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font" Target="fonts/GillSans-bold.fntdata"/><Relationship Id="rId12" Type="http://schemas.openxmlformats.org/officeDocument/2006/relationships/font" Target="fonts/GillSans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9b23dd7ba1_0_5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9b23dd7ba1_0_5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9b23dd7ba1_0_5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9b23dd7ba1_0_5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9b23dd7ba1_0_5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9b23dd7ba1_0_5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9b23dd7ba1_0_5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9b23dd7ba1_0_5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0" y="0"/>
            <a:ext cx="9144000" cy="458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BA0C2F"/>
                </a:solidFill>
                <a:latin typeface="Gill Sans"/>
                <a:ea typeface="Gill Sans"/>
                <a:cs typeface="Gill Sans"/>
                <a:sym typeface="Gill Sans"/>
              </a:rPr>
              <a:t>C</a:t>
            </a:r>
            <a:r>
              <a:rPr b="1" lang="en" sz="2400">
                <a:solidFill>
                  <a:srgbClr val="BA0C2F"/>
                </a:solidFill>
                <a:latin typeface="Gill Sans"/>
                <a:ea typeface="Gill Sans"/>
                <a:cs typeface="Gill Sans"/>
                <a:sym typeface="Gill Sans"/>
              </a:rPr>
              <a:t>ommunity services governance: current and future state</a:t>
            </a:r>
            <a:endParaRPr b="1" sz="2400">
              <a:solidFill>
                <a:srgbClr val="BA0C2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graphicFrame>
        <p:nvGraphicFramePr>
          <p:cNvPr id="55" name="Google Shape;55;p13"/>
          <p:cNvGraphicFramePr/>
          <p:nvPr/>
        </p:nvGraphicFramePr>
        <p:xfrm>
          <a:off x="6" y="45281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{2E9E67F7-6CA8-4B7A-82B8-6E85787F9F5B}</a:tableStyleId>
              </a:tblPr>
              <a:tblGrid>
                <a:gridCol w="2285975"/>
                <a:gridCol w="2285975"/>
                <a:gridCol w="2285975"/>
                <a:gridCol w="2285975"/>
              </a:tblGrid>
              <a:tr h="3679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Existing policies, guidelines, </a:t>
                      </a:r>
                      <a:r>
                        <a:rPr lang="en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&amp; </a:t>
                      </a:r>
                      <a:r>
                        <a:rPr lang="en" sz="14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coordination mechanisms</a:t>
                      </a:r>
                      <a:endParaRPr b="0" i="0" sz="1400" u="none" cap="none" strike="noStrike">
                        <a:solidFill>
                          <a:srgbClr val="FFFFFF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Challenges and opportunities</a:t>
                      </a:r>
                      <a:endParaRPr b="0" i="0" sz="1400" u="none" cap="none" strike="noStrike">
                        <a:solidFill>
                          <a:srgbClr val="FFFFFF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BA0C2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Action steps</a:t>
                      </a:r>
                      <a:endParaRPr sz="1400">
                        <a:solidFill>
                          <a:srgbClr val="FFFFFF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6C646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Future state</a:t>
                      </a:r>
                      <a:endParaRPr b="0" i="0" sz="1400" u="none" cap="none" strike="noStrike">
                        <a:solidFill>
                          <a:srgbClr val="FFFFFF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0067B9"/>
                    </a:solidFill>
                  </a:tcPr>
                </a:tc>
              </a:tr>
              <a:tr h="367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FE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CFCD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</a:tr>
              <a:tr h="367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FE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CFCD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</a:tr>
              <a:tr h="367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FE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CFCD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</a:tr>
              <a:tr h="367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FE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CFCD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</a:tr>
              <a:tr h="367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FE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CFCD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</a:tr>
              <a:tr h="367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FE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CFCD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</a:tr>
              <a:tr h="367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FE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CFCD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</a:tr>
              <a:tr h="367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FE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CFCD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0" y="0"/>
            <a:ext cx="9144000" cy="458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BA0C2F"/>
                </a:solidFill>
                <a:latin typeface="Gill Sans"/>
                <a:ea typeface="Gill Sans"/>
                <a:cs typeface="Gill Sans"/>
                <a:sym typeface="Gill Sans"/>
              </a:rPr>
              <a:t>Community services governance: current and future state</a:t>
            </a:r>
            <a:endParaRPr b="1" sz="2400">
              <a:solidFill>
                <a:srgbClr val="BA0C2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graphicFrame>
        <p:nvGraphicFramePr>
          <p:cNvPr id="61" name="Google Shape;61;p14"/>
          <p:cNvGraphicFramePr/>
          <p:nvPr/>
        </p:nvGraphicFramePr>
        <p:xfrm>
          <a:off x="6" y="45281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{2E9E67F7-6CA8-4B7A-82B8-6E85787F9F5B}</a:tableStyleId>
              </a:tblPr>
              <a:tblGrid>
                <a:gridCol w="2285975"/>
                <a:gridCol w="2285975"/>
                <a:gridCol w="2285975"/>
                <a:gridCol w="2285975"/>
              </a:tblGrid>
              <a:tr h="3679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Existing policies, guidelines, </a:t>
                      </a:r>
                      <a:r>
                        <a:rPr lang="en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&amp; </a:t>
                      </a:r>
                      <a:r>
                        <a:rPr lang="en" sz="14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coordination mechanisms</a:t>
                      </a:r>
                      <a:endParaRPr b="0" i="0" sz="1400" u="none" cap="none" strike="noStrike">
                        <a:solidFill>
                          <a:srgbClr val="FFFFFF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Challenges and opportunities</a:t>
                      </a:r>
                      <a:endParaRPr b="0" i="0" sz="1400" u="none" cap="none" strike="noStrike">
                        <a:solidFill>
                          <a:srgbClr val="FFFFFF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BA0C2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Action steps</a:t>
                      </a:r>
                      <a:endParaRPr sz="1400">
                        <a:solidFill>
                          <a:srgbClr val="FFFFFF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6C646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Future state</a:t>
                      </a:r>
                      <a:endParaRPr b="0" i="0" sz="1400" u="none" cap="none" strike="noStrike">
                        <a:solidFill>
                          <a:srgbClr val="FFFFFF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0067B9"/>
                    </a:solidFill>
                  </a:tcPr>
                </a:tc>
              </a:tr>
              <a:tr h="367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FE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CFCD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</a:tr>
              <a:tr h="367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FE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CFCD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</a:tr>
              <a:tr h="367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FE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CFCD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</a:tr>
              <a:tr h="367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FE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CFCD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</a:tr>
              <a:tr h="367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FE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CFCD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</a:tr>
              <a:tr h="367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FE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CFCD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</a:tr>
              <a:tr h="367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FE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CFCD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</a:tr>
              <a:tr h="367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FE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CFCD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/>
        </p:nvSpPr>
        <p:spPr>
          <a:xfrm>
            <a:off x="0" y="0"/>
            <a:ext cx="9144000" cy="458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BA0C2F"/>
                </a:solidFill>
                <a:latin typeface="Gill Sans"/>
                <a:ea typeface="Gill Sans"/>
                <a:cs typeface="Gill Sans"/>
                <a:sym typeface="Gill Sans"/>
              </a:rPr>
              <a:t>Community services governance: current and future state</a:t>
            </a:r>
            <a:endParaRPr b="1" sz="2400">
              <a:solidFill>
                <a:srgbClr val="BA0C2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graphicFrame>
        <p:nvGraphicFramePr>
          <p:cNvPr id="67" name="Google Shape;67;p15"/>
          <p:cNvGraphicFramePr/>
          <p:nvPr/>
        </p:nvGraphicFramePr>
        <p:xfrm>
          <a:off x="6" y="45281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{2E9E67F7-6CA8-4B7A-82B8-6E85787F9F5B}</a:tableStyleId>
              </a:tblPr>
              <a:tblGrid>
                <a:gridCol w="2285975"/>
                <a:gridCol w="2285975"/>
                <a:gridCol w="2285975"/>
                <a:gridCol w="2285975"/>
              </a:tblGrid>
              <a:tr h="3679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Existing policies, guidelines, </a:t>
                      </a:r>
                      <a:r>
                        <a:rPr lang="en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&amp; </a:t>
                      </a:r>
                      <a:r>
                        <a:rPr lang="en" sz="14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coordination mechanisms</a:t>
                      </a:r>
                      <a:endParaRPr b="0" i="0" sz="1400" u="none" cap="none" strike="noStrike">
                        <a:solidFill>
                          <a:srgbClr val="FFFFFF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Challenges and opportunities</a:t>
                      </a:r>
                      <a:endParaRPr b="0" i="0" sz="1400" u="none" cap="none" strike="noStrike">
                        <a:solidFill>
                          <a:srgbClr val="FFFFFF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BA0C2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Action steps</a:t>
                      </a:r>
                      <a:endParaRPr sz="1400">
                        <a:solidFill>
                          <a:srgbClr val="FFFFFF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6C646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Future state</a:t>
                      </a:r>
                      <a:endParaRPr b="0" i="0" sz="1400" u="none" cap="none" strike="noStrike">
                        <a:solidFill>
                          <a:srgbClr val="FFFFFF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0067B9"/>
                    </a:solidFill>
                  </a:tcPr>
                </a:tc>
              </a:tr>
              <a:tr h="367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FE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CFCD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</a:tr>
              <a:tr h="367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FE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CFCD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</a:tr>
              <a:tr h="367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FE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CFCD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</a:tr>
              <a:tr h="367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FE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CFCD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</a:tr>
              <a:tr h="367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FE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CFCD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</a:tr>
              <a:tr h="367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FE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CFCD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</a:tr>
              <a:tr h="367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FE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CFCD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</a:tr>
              <a:tr h="367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FE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CFCD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/>
        </p:nvSpPr>
        <p:spPr>
          <a:xfrm>
            <a:off x="0" y="0"/>
            <a:ext cx="9144000" cy="458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BA0C2F"/>
                </a:solidFill>
                <a:latin typeface="Gill Sans"/>
                <a:ea typeface="Gill Sans"/>
                <a:cs typeface="Gill Sans"/>
                <a:sym typeface="Gill Sans"/>
              </a:rPr>
              <a:t>Community services governance: current and future state</a:t>
            </a:r>
            <a:endParaRPr b="1" sz="2400">
              <a:solidFill>
                <a:srgbClr val="BA0C2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graphicFrame>
        <p:nvGraphicFramePr>
          <p:cNvPr id="73" name="Google Shape;73;p16"/>
          <p:cNvGraphicFramePr/>
          <p:nvPr/>
        </p:nvGraphicFramePr>
        <p:xfrm>
          <a:off x="6" y="45281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{2E9E67F7-6CA8-4B7A-82B8-6E85787F9F5B}</a:tableStyleId>
              </a:tblPr>
              <a:tblGrid>
                <a:gridCol w="2285975"/>
                <a:gridCol w="2285975"/>
                <a:gridCol w="2285975"/>
                <a:gridCol w="2285975"/>
              </a:tblGrid>
              <a:tr h="3679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Existing policies, guidelines, </a:t>
                      </a:r>
                      <a:r>
                        <a:rPr lang="en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&amp; </a:t>
                      </a:r>
                      <a:r>
                        <a:rPr lang="en" sz="14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coordination mechanisms</a:t>
                      </a:r>
                      <a:endParaRPr b="0" i="0" sz="1400" u="none" cap="none" strike="noStrike">
                        <a:solidFill>
                          <a:srgbClr val="FFFFFF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Challenges and opportunities</a:t>
                      </a:r>
                      <a:endParaRPr b="0" i="0" sz="1400" u="none" cap="none" strike="noStrike">
                        <a:solidFill>
                          <a:srgbClr val="FFFFFF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BA0C2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Action steps</a:t>
                      </a:r>
                      <a:endParaRPr sz="1400">
                        <a:solidFill>
                          <a:srgbClr val="FFFFFF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6C646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Future state</a:t>
                      </a:r>
                      <a:endParaRPr b="0" i="0" sz="1400" u="none" cap="none" strike="noStrike">
                        <a:solidFill>
                          <a:srgbClr val="FFFFFF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0067B9"/>
                    </a:solidFill>
                  </a:tcPr>
                </a:tc>
              </a:tr>
              <a:tr h="367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FE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CFCD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</a:tr>
              <a:tr h="367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FE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CFCD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</a:tr>
              <a:tr h="367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FE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CFCD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</a:tr>
              <a:tr h="367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FE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CFCD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</a:tr>
              <a:tr h="367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FE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CFCD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</a:tr>
              <a:tr h="367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FE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CFCD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</a:tr>
              <a:tr h="367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FE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CFCD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</a:tr>
              <a:tr h="367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FE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CFCD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/>
        </p:nvSpPr>
        <p:spPr>
          <a:xfrm>
            <a:off x="0" y="0"/>
            <a:ext cx="9144000" cy="458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BA0C2F"/>
                </a:solidFill>
                <a:latin typeface="Gill Sans"/>
                <a:ea typeface="Gill Sans"/>
                <a:cs typeface="Gill Sans"/>
                <a:sym typeface="Gill Sans"/>
              </a:rPr>
              <a:t>Community services governance: current and future state</a:t>
            </a:r>
            <a:endParaRPr b="1" sz="2400">
              <a:solidFill>
                <a:srgbClr val="BA0C2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graphicFrame>
        <p:nvGraphicFramePr>
          <p:cNvPr id="79" name="Google Shape;79;p17"/>
          <p:cNvGraphicFramePr/>
          <p:nvPr/>
        </p:nvGraphicFramePr>
        <p:xfrm>
          <a:off x="6" y="45281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{2E9E67F7-6CA8-4B7A-82B8-6E85787F9F5B}</a:tableStyleId>
              </a:tblPr>
              <a:tblGrid>
                <a:gridCol w="2285975"/>
                <a:gridCol w="2285975"/>
                <a:gridCol w="2285975"/>
                <a:gridCol w="2285975"/>
              </a:tblGrid>
              <a:tr h="3679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Existing policies, guidelines, </a:t>
                      </a:r>
                      <a:r>
                        <a:rPr lang="en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&amp; </a:t>
                      </a:r>
                      <a:r>
                        <a:rPr lang="en" sz="14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coordination mechanisms</a:t>
                      </a:r>
                      <a:endParaRPr b="0" i="0" sz="1400" u="none" cap="none" strike="noStrike">
                        <a:solidFill>
                          <a:srgbClr val="FFFFFF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Challenges and opportunities</a:t>
                      </a:r>
                      <a:endParaRPr b="0" i="0" sz="1400" u="none" cap="none" strike="noStrike">
                        <a:solidFill>
                          <a:srgbClr val="FFFFFF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BA0C2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Action steps</a:t>
                      </a:r>
                      <a:endParaRPr sz="1400">
                        <a:solidFill>
                          <a:srgbClr val="FFFFFF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6C646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Future state</a:t>
                      </a:r>
                      <a:endParaRPr b="0" i="0" sz="1400" u="none" cap="none" strike="noStrike">
                        <a:solidFill>
                          <a:srgbClr val="FFFFFF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0067B9"/>
                    </a:solidFill>
                  </a:tcPr>
                </a:tc>
              </a:tr>
              <a:tr h="367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FE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CFCD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</a:tr>
              <a:tr h="367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FE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CFCD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</a:tr>
              <a:tr h="367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FE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CFCD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</a:tr>
              <a:tr h="367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FE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CFCD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</a:tr>
              <a:tr h="367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FE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CFCD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</a:tr>
              <a:tr h="367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FE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CFCD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</a:tr>
              <a:tr h="367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FE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CFCD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</a:tr>
              <a:tr h="367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FEEA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CFCD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350" marB="45350" marR="91450" marL="91450" anchor="ctr">
                    <a:solidFill>
                      <a:srgbClr val="E2EDF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